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21"/>
  </p:notesMasterIdLst>
  <p:sldIdLst>
    <p:sldId id="256" r:id="rId2"/>
    <p:sldId id="274" r:id="rId3"/>
    <p:sldId id="257" r:id="rId4"/>
    <p:sldId id="258" r:id="rId5"/>
    <p:sldId id="259" r:id="rId6"/>
    <p:sldId id="264" r:id="rId7"/>
    <p:sldId id="260" r:id="rId8"/>
    <p:sldId id="265" r:id="rId9"/>
    <p:sldId id="269" r:id="rId10"/>
    <p:sldId id="261" r:id="rId11"/>
    <p:sldId id="268" r:id="rId12"/>
    <p:sldId id="266" r:id="rId13"/>
    <p:sldId id="267" r:id="rId14"/>
    <p:sldId id="262" r:id="rId15"/>
    <p:sldId id="263" r:id="rId16"/>
    <p:sldId id="273" r:id="rId17"/>
    <p:sldId id="272" r:id="rId18"/>
    <p:sldId id="270" r:id="rId19"/>
    <p:sldId id="271" r:id="rId2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FEFEF4"/>
    <a:srgbClr val="F2ED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45EEC-2646-4AD1-B90C-8D7021AA1F3C}" type="datetimeFigureOut">
              <a:rPr lang="it-IT" smtClean="0"/>
              <a:t>09/04/2016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728B63-7060-48CB-8B03-4383C06F64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8904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Titolo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cxnSp>
        <p:nvCxnSpPr>
          <p:cNvPr id="8" name="Connettore 1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e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egnaposto data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BFB2C-539F-471A-9EDD-42E7C5328534}" type="datetimeFigureOut">
              <a:rPr lang="it-IT" smtClean="0"/>
              <a:t>09/04/2016</a:t>
            </a:fld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685FEE-AEA0-49C7-A77A-8A1519C0CF57}" type="slidenum">
              <a:rPr lang="it-IT" smtClean="0"/>
              <a:t>‹N›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BFB2C-539F-471A-9EDD-42E7C5328534}" type="datetimeFigureOut">
              <a:rPr lang="it-IT" smtClean="0"/>
              <a:t>09/04/2016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EE-AEA0-49C7-A77A-8A1519C0CF5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BFB2C-539F-471A-9EDD-42E7C5328534}" type="datetimeFigureOut">
              <a:rPr lang="it-IT" smtClean="0"/>
              <a:t>09/04/2016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EE-AEA0-49C7-A77A-8A1519C0CF5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5BFB2C-539F-471A-9EDD-42E7C5328534}" type="datetimeFigureOut">
              <a:rPr lang="it-IT" smtClean="0"/>
              <a:t>09/04/2016</a:t>
            </a:fld>
            <a:endParaRPr lang="it-IT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1685FEE-AEA0-49C7-A77A-8A1519C0CF57}" type="slidenum">
              <a:rPr lang="it-IT" smtClean="0"/>
              <a:t>‹N›</a:t>
            </a:fld>
            <a:endParaRPr lang="it-IT"/>
          </a:p>
        </p:txBody>
      </p:sp>
      <p:sp>
        <p:nvSpPr>
          <p:cNvPr id="16" name="Segnaposto piè di pagina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BFB2C-539F-471A-9EDD-42E7C5328534}" type="datetimeFigureOut">
              <a:rPr lang="it-IT" smtClean="0"/>
              <a:t>09/04/2016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EE-AEA0-49C7-A77A-8A1519C0CF57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cxnSp>
        <p:nvCxnSpPr>
          <p:cNvPr id="7" name="Connettore 1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BFB2C-539F-471A-9EDD-42E7C5328534}" type="datetimeFigureOut">
              <a:rPr lang="it-IT" smtClean="0"/>
              <a:t>09/04/2016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EE-AEA0-49C7-A77A-8A1519C0CF57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EE-AEA0-49C7-A77A-8A1519C0CF57}" type="slidenum">
              <a:rPr lang="it-IT" smtClean="0"/>
              <a:t>‹N›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BFB2C-539F-471A-9EDD-42E7C5328534}" type="datetimeFigureOut">
              <a:rPr lang="it-IT" smtClean="0"/>
              <a:t>09/04/2016</a:t>
            </a:fld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32" name="Segnaposto contenuto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34" name="Segnaposto contenuto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2" name="Segnaposto testo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BFB2C-539F-471A-9EDD-42E7C5328534}" type="datetimeFigureOut">
              <a:rPr lang="it-IT" smtClean="0"/>
              <a:t>09/04/2016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EE-AEA0-49C7-A77A-8A1519C0CF57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BFB2C-539F-471A-9EDD-42E7C5328534}" type="datetimeFigureOut">
              <a:rPr lang="it-IT" smtClean="0"/>
              <a:t>09/04/2016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EE-AEA0-49C7-A77A-8A1519C0CF5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egnaposto contenuto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31" name="Titolo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5BFB2C-539F-471A-9EDD-42E7C5328534}" type="datetimeFigureOut">
              <a:rPr lang="it-IT" smtClean="0"/>
              <a:t>09/04/2016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1685FEE-AEA0-49C7-A77A-8A1519C0CF57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BFB2C-539F-471A-9EDD-42E7C5328534}" type="datetimeFigureOut">
              <a:rPr lang="it-IT" smtClean="0"/>
              <a:t>09/04/2016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685FEE-AEA0-49C7-A77A-8A1519C0CF57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24" name="Segnaposto data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05BFB2C-539F-471A-9EDD-42E7C5328534}" type="datetimeFigureOut">
              <a:rPr lang="it-IT" smtClean="0"/>
              <a:t>09/04/2016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1685FEE-AEA0-49C7-A77A-8A1519C0CF57}" type="slidenum">
              <a:rPr lang="it-IT" smtClean="0"/>
              <a:t>‹N›</a:t>
            </a:fld>
            <a:endParaRPr lang="it-IT"/>
          </a:p>
        </p:txBody>
      </p:sp>
      <p:sp>
        <p:nvSpPr>
          <p:cNvPr id="5" name="Segnaposto titolo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3200" dirty="0" smtClean="0"/>
              <a:t>Salvatore Enrico Anselmi</a:t>
            </a:r>
          </a:p>
          <a:p>
            <a:endParaRPr lang="it-IT" sz="320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05729" y="0"/>
            <a:ext cx="6777318" cy="6525344"/>
          </a:xfrm>
        </p:spPr>
        <p:txBody>
          <a:bodyPr/>
          <a:lstStyle/>
          <a:p>
            <a:r>
              <a:rPr lang="it-IT" sz="2800" dirty="0" smtClean="0">
                <a:solidFill>
                  <a:schemeClr val="tx1"/>
                </a:solidFill>
              </a:rPr>
              <a:t/>
            </a:r>
            <a:br>
              <a:rPr lang="it-IT" sz="2800" dirty="0" smtClean="0">
                <a:solidFill>
                  <a:schemeClr val="tx1"/>
                </a:solidFill>
              </a:rPr>
            </a:br>
            <a:r>
              <a:rPr lang="it-IT" sz="2800" dirty="0">
                <a:solidFill>
                  <a:schemeClr val="tx1"/>
                </a:solidFill>
              </a:rPr>
              <a:t/>
            </a:r>
            <a:br>
              <a:rPr lang="it-IT" sz="2800" dirty="0">
                <a:solidFill>
                  <a:schemeClr val="tx1"/>
                </a:solidFill>
              </a:rPr>
            </a:br>
            <a:r>
              <a:rPr lang="it-IT" sz="2800" dirty="0" smtClean="0">
                <a:solidFill>
                  <a:schemeClr val="tx1"/>
                </a:solidFill>
              </a:rPr>
              <a:t/>
            </a:r>
            <a:br>
              <a:rPr lang="it-IT" sz="2800" dirty="0" smtClean="0">
                <a:solidFill>
                  <a:schemeClr val="tx1"/>
                </a:solidFill>
              </a:rPr>
            </a:br>
            <a:r>
              <a:rPr lang="it-IT" sz="3200" dirty="0" smtClean="0">
                <a:solidFill>
                  <a:srgbClr val="FF0000"/>
                </a:solidFill>
              </a:rPr>
              <a:t>Comune </a:t>
            </a:r>
            <a:r>
              <a:rPr lang="it-IT" sz="3200" dirty="0">
                <a:solidFill>
                  <a:srgbClr val="FF0000"/>
                </a:solidFill>
              </a:rPr>
              <a:t>di Ronciglione</a:t>
            </a:r>
            <a:br>
              <a:rPr lang="it-IT" sz="3200" dirty="0">
                <a:solidFill>
                  <a:srgbClr val="FF0000"/>
                </a:solidFill>
              </a:rPr>
            </a:br>
            <a:r>
              <a:rPr lang="it-IT" sz="3200" dirty="0">
                <a:solidFill>
                  <a:srgbClr val="FF0000"/>
                </a:solidFill>
              </a:rPr>
              <a:t>Centro Ricerche e </a:t>
            </a:r>
            <a:r>
              <a:rPr lang="it-IT" sz="3200" dirty="0" smtClean="0">
                <a:solidFill>
                  <a:srgbClr val="FF0000"/>
                </a:solidFill>
              </a:rPr>
              <a:t>Studi Ronciglione</a:t>
            </a:r>
            <a:r>
              <a:rPr lang="it-IT" sz="3200" i="1" dirty="0" smtClean="0">
                <a:solidFill>
                  <a:srgbClr val="FF0000"/>
                </a:solidFill>
              </a:rPr>
              <a:t/>
            </a:r>
            <a:br>
              <a:rPr lang="it-IT" sz="3200" i="1" dirty="0" smtClean="0">
                <a:solidFill>
                  <a:srgbClr val="FF0000"/>
                </a:solidFill>
              </a:rPr>
            </a:b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9 Aprile 2016</a:t>
            </a:r>
            <a:b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Conferenza</a:t>
            </a:r>
            <a:b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it-IT" sz="3200" dirty="0">
                <a:solidFill>
                  <a:schemeClr val="tx1"/>
                </a:solidFill>
              </a:rPr>
              <a:t/>
            </a:r>
            <a:br>
              <a:rPr lang="it-IT" sz="3200" dirty="0">
                <a:solidFill>
                  <a:schemeClr val="tx1"/>
                </a:solidFill>
              </a:rPr>
            </a:br>
            <a:r>
              <a:rPr lang="it-IT" sz="3200" dirty="0" smtClean="0">
                <a:solidFill>
                  <a:schemeClr val="tx1"/>
                </a:solidFill>
              </a:rPr>
              <a:t/>
            </a:r>
            <a:br>
              <a:rPr lang="it-IT" sz="3200" dirty="0" smtClean="0">
                <a:solidFill>
                  <a:schemeClr val="tx1"/>
                </a:solidFill>
              </a:rPr>
            </a:br>
            <a:r>
              <a:rPr lang="it-IT" sz="3200" dirty="0">
                <a:solidFill>
                  <a:schemeClr val="tx1"/>
                </a:solidFill>
              </a:rPr>
              <a:t/>
            </a:r>
            <a:br>
              <a:rPr lang="it-IT" sz="3200" dirty="0">
                <a:solidFill>
                  <a:schemeClr val="tx1"/>
                </a:solidFill>
              </a:rPr>
            </a:br>
            <a:r>
              <a:rPr lang="it-IT" sz="3200" dirty="0">
                <a:solidFill>
                  <a:schemeClr val="tx1"/>
                </a:solidFill>
              </a:rPr>
              <a:t/>
            </a:r>
            <a:br>
              <a:rPr lang="it-IT" sz="3200" dirty="0">
                <a:solidFill>
                  <a:schemeClr val="tx1"/>
                </a:solidFill>
              </a:rPr>
            </a:br>
            <a:r>
              <a:rPr lang="it-IT" sz="2800" i="1" dirty="0" smtClean="0">
                <a:solidFill>
                  <a:srgbClr val="FF0000"/>
                </a:solidFill>
              </a:rPr>
              <a:t>La </a:t>
            </a:r>
            <a:r>
              <a:rPr lang="it-IT" sz="2800" i="1" dirty="0">
                <a:solidFill>
                  <a:srgbClr val="FF0000"/>
                </a:solidFill>
              </a:rPr>
              <a:t>Chiesa di Santa Maria della </a:t>
            </a:r>
            <a:r>
              <a:rPr lang="it-IT" sz="2800" i="1" dirty="0" smtClean="0">
                <a:solidFill>
                  <a:srgbClr val="FF0000"/>
                </a:solidFill>
              </a:rPr>
              <a:t>Provvidenza </a:t>
            </a:r>
            <a:br>
              <a:rPr lang="it-IT" sz="2800" i="1" dirty="0" smtClean="0">
                <a:solidFill>
                  <a:srgbClr val="FF0000"/>
                </a:solidFill>
              </a:rPr>
            </a:br>
            <a:r>
              <a:rPr lang="it-IT" sz="2800" i="1" dirty="0" smtClean="0">
                <a:solidFill>
                  <a:srgbClr val="FF0000"/>
                </a:solidFill>
              </a:rPr>
              <a:t>a </a:t>
            </a:r>
            <a:r>
              <a:rPr lang="it-IT" sz="2800" i="1" dirty="0">
                <a:solidFill>
                  <a:srgbClr val="FF0000"/>
                </a:solidFill>
              </a:rPr>
              <a:t>Ronciglione:</a:t>
            </a:r>
            <a:br>
              <a:rPr lang="it-IT" sz="2800" i="1" dirty="0">
                <a:solidFill>
                  <a:srgbClr val="FF0000"/>
                </a:solidFill>
              </a:rPr>
            </a:br>
            <a:r>
              <a:rPr lang="it-IT" sz="2800" i="1" dirty="0">
                <a:solidFill>
                  <a:srgbClr val="FF0000"/>
                </a:solidFill>
              </a:rPr>
              <a:t>vicende architettoniche e </a:t>
            </a:r>
            <a:r>
              <a:rPr lang="it-IT" sz="2800" i="1" dirty="0" smtClean="0">
                <a:solidFill>
                  <a:srgbClr val="FF0000"/>
                </a:solidFill>
              </a:rPr>
              <a:t>decorative</a:t>
            </a:r>
            <a:r>
              <a:rPr lang="it-IT" sz="2800" dirty="0">
                <a:solidFill>
                  <a:srgbClr val="C00000"/>
                </a:solidFill>
              </a:rPr>
              <a:t/>
            </a:r>
            <a:br>
              <a:rPr lang="it-IT" sz="2800" dirty="0">
                <a:solidFill>
                  <a:srgbClr val="C00000"/>
                </a:solidFill>
              </a:rPr>
            </a:br>
            <a:r>
              <a:rPr lang="it-IT" sz="2800" dirty="0">
                <a:solidFill>
                  <a:srgbClr val="C00000"/>
                </a:solidFill>
              </a:rPr>
              <a:t/>
            </a:r>
            <a:br>
              <a:rPr lang="it-IT" sz="2800" dirty="0">
                <a:solidFill>
                  <a:srgbClr val="C00000"/>
                </a:solidFill>
              </a:rPr>
            </a:br>
            <a:endParaRPr lang="it-IT" sz="2800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348881"/>
            <a:ext cx="1728192" cy="104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755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0"/>
            <a:ext cx="8435280" cy="6453336"/>
          </a:xfrm>
        </p:spPr>
        <p:txBody>
          <a:bodyPr>
            <a:normAutofit fontScale="90000"/>
          </a:bodyPr>
          <a:lstStyle/>
          <a:p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sistema costruttivo romanico</a:t>
            </a:r>
            <a:br>
              <a:rPr lang="it-IT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porta urbica-chiesa-torre campanaria</a:t>
            </a:r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1800" b="1" dirty="0" smtClean="0">
                <a:solidFill>
                  <a:srgbClr val="C00000"/>
                </a:solidFill>
                <a:effectLst/>
              </a:rPr>
              <a:t>Porta  </a:t>
            </a:r>
            <a:r>
              <a:rPr lang="it-IT" sz="1800" b="1" dirty="0" err="1" smtClean="0">
                <a:solidFill>
                  <a:srgbClr val="C00000"/>
                </a:solidFill>
                <a:effectLst/>
              </a:rPr>
              <a:t>Pentama</a:t>
            </a:r>
            <a:r>
              <a:rPr lang="it-IT" sz="1800" b="1" dirty="0" smtClean="0">
                <a:solidFill>
                  <a:srgbClr val="C00000"/>
                </a:solidFill>
                <a:effectLst/>
              </a:rPr>
              <a:t>, abside, torre campanaria                      Porta Romana, torre campanaria , </a:t>
            </a:r>
            <a:br>
              <a:rPr lang="it-IT" sz="1800" b="1" dirty="0" smtClean="0">
                <a:solidFill>
                  <a:srgbClr val="C00000"/>
                </a:solidFill>
                <a:effectLst/>
              </a:rPr>
            </a:br>
            <a:r>
              <a:rPr lang="it-IT" sz="1800" b="1" dirty="0">
                <a:solidFill>
                  <a:srgbClr val="C00000"/>
                </a:solidFill>
                <a:effectLst/>
              </a:rPr>
              <a:t> </a:t>
            </a:r>
            <a:r>
              <a:rPr lang="it-IT" sz="1800" b="1" dirty="0" smtClean="0">
                <a:solidFill>
                  <a:srgbClr val="C00000"/>
                </a:solidFill>
                <a:effectLst/>
              </a:rPr>
              <a:t>                                                                                                                     abside coincidente con le mura urbiche</a:t>
            </a:r>
            <a:r>
              <a:rPr lang="it-IT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1800" b="1" dirty="0" smtClean="0">
                <a:solidFill>
                  <a:srgbClr val="C00000"/>
                </a:solidFill>
                <a:effectLst/>
              </a:rPr>
              <a:t>Ronciglione, chiesa di Santa Maria della Provvidenza                        Viterbo, chiesa di San Sisto</a:t>
            </a:r>
            <a:br>
              <a:rPr lang="it-IT" sz="1800" b="1" dirty="0" smtClean="0">
                <a:solidFill>
                  <a:srgbClr val="C00000"/>
                </a:solidFill>
                <a:effectLst/>
              </a:rPr>
            </a:br>
            <a:endParaRPr lang="it-IT" sz="1800" b="1" dirty="0">
              <a:solidFill>
                <a:srgbClr val="C00000"/>
              </a:solidFill>
              <a:effectLst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32856"/>
            <a:ext cx="288032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tente\Desktop\Santa Maria della Provvidenza\chiesa-di-san-sis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533" y="2132856"/>
            <a:ext cx="309634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8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19256" cy="6264696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000" dirty="0">
                <a:solidFill>
                  <a:srgbClr val="FF0000"/>
                </a:solidFill>
              </a:rPr>
              <a:t/>
            </a:r>
            <a:br>
              <a:rPr lang="it-IT" sz="2000" dirty="0">
                <a:solidFill>
                  <a:srgbClr val="FF0000"/>
                </a:solidFill>
              </a:rPr>
            </a:br>
            <a:r>
              <a:rPr lang="it-IT" sz="2000" dirty="0" smtClean="0">
                <a:solidFill>
                  <a:srgbClr val="FF0000"/>
                </a:solidFill>
              </a:rPr>
              <a:t/>
            </a:r>
            <a:br>
              <a:rPr lang="it-IT" sz="2000" dirty="0" smtClean="0">
                <a:solidFill>
                  <a:srgbClr val="FF0000"/>
                </a:solidFill>
              </a:rPr>
            </a:br>
            <a:r>
              <a:rPr lang="it-IT" sz="3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</a:t>
            </a:r>
            <a:r>
              <a:rPr lang="it-IT" sz="3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costruttivo  </a:t>
            </a:r>
            <a:r>
              <a:rPr lang="it-IT" sz="3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romanico</a:t>
            </a:r>
            <a:br>
              <a:rPr lang="it-IT" sz="3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3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000" dirty="0">
                <a:solidFill>
                  <a:srgbClr val="FF0000"/>
                </a:solidFill>
              </a:rPr>
              <a:t/>
            </a:r>
            <a:br>
              <a:rPr lang="it-IT" sz="2000" dirty="0">
                <a:solidFill>
                  <a:srgbClr val="FF0000"/>
                </a:solidFill>
              </a:rPr>
            </a:br>
            <a:r>
              <a:rPr lang="it-IT" sz="2000" dirty="0" smtClean="0">
                <a:solidFill>
                  <a:srgbClr val="FF0000"/>
                </a:solidFill>
              </a:rPr>
              <a:t/>
            </a:r>
            <a:br>
              <a:rPr lang="it-IT" sz="2000" dirty="0" smtClean="0">
                <a:solidFill>
                  <a:srgbClr val="FF0000"/>
                </a:solidFill>
              </a:rPr>
            </a:br>
            <a:r>
              <a:rPr lang="it-IT" sz="2000" dirty="0">
                <a:solidFill>
                  <a:srgbClr val="FF0000"/>
                </a:solidFill>
              </a:rPr>
              <a:t/>
            </a:r>
            <a:br>
              <a:rPr lang="it-IT" sz="2000" dirty="0">
                <a:solidFill>
                  <a:srgbClr val="FF0000"/>
                </a:solidFill>
              </a:rPr>
            </a:br>
            <a:r>
              <a:rPr lang="it-IT" sz="2000" dirty="0" smtClean="0">
                <a:solidFill>
                  <a:srgbClr val="FF0000"/>
                </a:solidFill>
              </a:rPr>
              <a:t/>
            </a:r>
            <a:br>
              <a:rPr lang="it-IT" sz="2000" dirty="0" smtClean="0">
                <a:solidFill>
                  <a:srgbClr val="FF0000"/>
                </a:solidFill>
              </a:rPr>
            </a:br>
            <a:r>
              <a:rPr lang="it-IT" sz="2000" dirty="0">
                <a:solidFill>
                  <a:srgbClr val="FF0000"/>
                </a:solidFill>
              </a:rPr>
              <a:t/>
            </a:r>
            <a:br>
              <a:rPr lang="it-IT" sz="2000" dirty="0">
                <a:solidFill>
                  <a:srgbClr val="FF0000"/>
                </a:solidFill>
              </a:rPr>
            </a:br>
            <a:r>
              <a:rPr lang="it-IT" sz="2000" dirty="0" smtClean="0">
                <a:solidFill>
                  <a:srgbClr val="FF0000"/>
                </a:solidFill>
              </a:rPr>
              <a:t/>
            </a:r>
            <a:br>
              <a:rPr lang="it-IT" sz="2000" dirty="0" smtClean="0">
                <a:solidFill>
                  <a:srgbClr val="FF0000"/>
                </a:solidFill>
              </a:rPr>
            </a:br>
            <a:r>
              <a:rPr lang="it-IT" sz="2000" dirty="0">
                <a:solidFill>
                  <a:srgbClr val="FF0000"/>
                </a:solidFill>
              </a:rPr>
              <a:t/>
            </a:r>
            <a:br>
              <a:rPr lang="it-IT" sz="2000" dirty="0">
                <a:solidFill>
                  <a:srgbClr val="FF0000"/>
                </a:solidFill>
              </a:rPr>
            </a:br>
            <a:r>
              <a:rPr lang="it-IT" sz="2000" dirty="0" smtClean="0">
                <a:solidFill>
                  <a:srgbClr val="FF0000"/>
                </a:solidFill>
              </a:rPr>
              <a:t/>
            </a:r>
            <a:br>
              <a:rPr lang="it-IT" sz="2000" dirty="0" smtClean="0">
                <a:solidFill>
                  <a:srgbClr val="FF0000"/>
                </a:solidFill>
              </a:rPr>
            </a:br>
            <a:r>
              <a:rPr lang="it-IT" sz="2000" dirty="0">
                <a:solidFill>
                  <a:srgbClr val="FF0000"/>
                </a:solidFill>
              </a:rPr>
              <a:t/>
            </a:r>
            <a:br>
              <a:rPr lang="it-IT" sz="2000" dirty="0">
                <a:solidFill>
                  <a:srgbClr val="FF0000"/>
                </a:solidFill>
              </a:rPr>
            </a:br>
            <a:r>
              <a:rPr lang="it-IT" sz="2000" dirty="0" smtClean="0">
                <a:solidFill>
                  <a:srgbClr val="FF0000"/>
                </a:solidFill>
              </a:rPr>
              <a:t/>
            </a:r>
            <a:br>
              <a:rPr lang="it-IT" sz="2000" dirty="0" smtClean="0">
                <a:solidFill>
                  <a:srgbClr val="FF0000"/>
                </a:solidFill>
              </a:rPr>
            </a:br>
            <a:r>
              <a:rPr lang="it-IT" sz="2000" dirty="0">
                <a:solidFill>
                  <a:srgbClr val="FF0000"/>
                </a:solidFill>
              </a:rPr>
              <a:t/>
            </a:r>
            <a:br>
              <a:rPr lang="it-IT" sz="2000" dirty="0">
                <a:solidFill>
                  <a:srgbClr val="FF0000"/>
                </a:solidFill>
              </a:rPr>
            </a:br>
            <a:r>
              <a:rPr lang="it-IT" sz="2000" dirty="0" smtClean="0">
                <a:solidFill>
                  <a:srgbClr val="FF0000"/>
                </a:solidFill>
              </a:rPr>
              <a:t/>
            </a:r>
            <a:br>
              <a:rPr lang="it-IT" sz="2000" dirty="0" smtClean="0">
                <a:solidFill>
                  <a:srgbClr val="FF0000"/>
                </a:solidFill>
              </a:rPr>
            </a:br>
            <a:r>
              <a:rPr lang="it-IT" sz="2000" dirty="0">
                <a:solidFill>
                  <a:srgbClr val="FF0000"/>
                </a:solidFill>
              </a:rPr>
              <a:t/>
            </a:r>
            <a:br>
              <a:rPr lang="it-IT" sz="2000" dirty="0">
                <a:solidFill>
                  <a:srgbClr val="FF0000"/>
                </a:solidFill>
              </a:rPr>
            </a:br>
            <a:r>
              <a:rPr lang="it-IT" sz="2000" dirty="0" smtClean="0">
                <a:solidFill>
                  <a:srgbClr val="FF0000"/>
                </a:solidFill>
              </a:rPr>
              <a:t/>
            </a:r>
            <a:br>
              <a:rPr lang="it-IT" sz="2000" dirty="0" smtClean="0">
                <a:solidFill>
                  <a:srgbClr val="FF0000"/>
                </a:solidFill>
              </a:rPr>
            </a:br>
            <a:r>
              <a:rPr lang="it-IT" sz="2000" dirty="0">
                <a:solidFill>
                  <a:srgbClr val="FF0000"/>
                </a:solidFill>
              </a:rPr>
              <a:t/>
            </a:r>
            <a:br>
              <a:rPr lang="it-IT" sz="2000" dirty="0">
                <a:solidFill>
                  <a:srgbClr val="FF0000"/>
                </a:solidFill>
              </a:rPr>
            </a:br>
            <a:r>
              <a:rPr lang="it-IT" sz="2000" dirty="0" smtClean="0">
                <a:solidFill>
                  <a:srgbClr val="FF0000"/>
                </a:solidFill>
              </a:rPr>
              <a:t/>
            </a:r>
            <a:br>
              <a:rPr lang="it-IT" sz="2000" dirty="0" smtClean="0">
                <a:solidFill>
                  <a:srgbClr val="FF0000"/>
                </a:solidFill>
              </a:rPr>
            </a:br>
            <a:r>
              <a:rPr lang="it-IT" sz="2000" dirty="0">
                <a:solidFill>
                  <a:srgbClr val="FF0000"/>
                </a:solidFill>
              </a:rPr>
              <a:t/>
            </a:r>
            <a:br>
              <a:rPr lang="it-IT" sz="2000" dirty="0">
                <a:solidFill>
                  <a:srgbClr val="FF0000"/>
                </a:solidFill>
              </a:rPr>
            </a:br>
            <a:r>
              <a:rPr lang="it-IT" sz="2000" dirty="0" smtClean="0">
                <a:solidFill>
                  <a:srgbClr val="FF0000"/>
                </a:solidFill>
              </a:rPr>
              <a:t>Viterbo, Porta del Carmine             Viterbo, Porta di Valle e chiesa di Santa Maria</a:t>
            </a:r>
            <a:br>
              <a:rPr lang="it-IT" sz="2000" dirty="0" smtClean="0">
                <a:solidFill>
                  <a:srgbClr val="FF0000"/>
                </a:solidFill>
              </a:rPr>
            </a:b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smtClean="0">
                <a:solidFill>
                  <a:srgbClr val="FF0000"/>
                </a:solidFill>
              </a:rPr>
              <a:t>                                                                della Palomba</a:t>
            </a:r>
            <a:endParaRPr lang="it-IT" sz="2000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69532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164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22892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sistema costruttivo romanico</a:t>
            </a:r>
            <a:b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porta </a:t>
            </a: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urbica-torre</a:t>
            </a:r>
            <a:b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000" b="1" dirty="0" smtClean="0">
                <a:solidFill>
                  <a:srgbClr val="002060"/>
                </a:solidFill>
                <a:effectLst/>
              </a:rPr>
              <a:t>Capranica, Porta del Ponte  e torre dell’orologio XII-XVIII secolo</a:t>
            </a:r>
            <a:endParaRPr lang="it-IT" sz="2000" dirty="0">
              <a:solidFill>
                <a:srgbClr val="002060"/>
              </a:solidFill>
              <a:effectLst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2776"/>
            <a:ext cx="6159170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54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95536" y="152400"/>
            <a:ext cx="8291264" cy="6516960"/>
          </a:xfrm>
        </p:spPr>
        <p:txBody>
          <a:bodyPr/>
          <a:lstStyle/>
          <a:p>
            <a:r>
              <a:rPr lang="it-IT" sz="20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it-IT" sz="20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it-IT" sz="20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it-IT" sz="20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it-IT" sz="2000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it-IT" sz="20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it-IT" sz="20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it-IT" sz="20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it-IT" sz="2000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it-IT" sz="20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it-IT" sz="2000" dirty="0" smtClean="0">
                <a:solidFill>
                  <a:srgbClr val="C00000"/>
                </a:solidFill>
              </a:rPr>
              <a:t>Tuscania, chiese di Santa</a:t>
            </a:r>
            <a:br>
              <a:rPr lang="it-IT" sz="2000" dirty="0" smtClean="0">
                <a:solidFill>
                  <a:srgbClr val="C00000"/>
                </a:solidFill>
              </a:rPr>
            </a:br>
            <a:r>
              <a:rPr lang="it-IT" sz="2000" dirty="0" smtClean="0">
                <a:solidFill>
                  <a:srgbClr val="C00000"/>
                </a:solidFill>
              </a:rPr>
              <a:t>Maria Maggiore  e di </a:t>
            </a:r>
            <a:br>
              <a:rPr lang="it-IT" sz="2000" dirty="0" smtClean="0">
                <a:solidFill>
                  <a:srgbClr val="C00000"/>
                </a:solidFill>
              </a:rPr>
            </a:br>
            <a:r>
              <a:rPr lang="it-IT" sz="2000" dirty="0" smtClean="0">
                <a:solidFill>
                  <a:srgbClr val="C00000"/>
                </a:solidFill>
              </a:rPr>
              <a:t>San Pietro</a:t>
            </a:r>
            <a:r>
              <a:rPr lang="it-IT" dirty="0" smtClean="0">
                <a:solidFill>
                  <a:srgbClr val="C00000"/>
                </a:solidFill>
              </a:rPr>
              <a:t/>
            </a:r>
            <a:br>
              <a:rPr lang="it-IT" dirty="0" smtClean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/>
            </a:r>
            <a:br>
              <a:rPr lang="it-IT" dirty="0">
                <a:solidFill>
                  <a:srgbClr val="C00000"/>
                </a:solidFill>
              </a:rPr>
            </a:b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6672"/>
            <a:ext cx="3456384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573016"/>
            <a:ext cx="584835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3240360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49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107504" y="1052736"/>
            <a:ext cx="6336704" cy="5544616"/>
          </a:xfrm>
        </p:spPr>
        <p:txBody>
          <a:bodyPr>
            <a:noAutofit/>
          </a:bodyPr>
          <a:lstStyle/>
          <a:p>
            <a:pPr algn="just"/>
            <a:r>
              <a:rPr lang="it-IT" sz="2000" dirty="0" smtClean="0"/>
              <a:t>Porta </a:t>
            </a:r>
            <a:r>
              <a:rPr lang="it-IT" sz="2000" dirty="0" err="1" smtClean="0"/>
              <a:t>Pentama</a:t>
            </a:r>
            <a:r>
              <a:rPr lang="it-IT" sz="2000" dirty="0" smtClean="0"/>
              <a:t> è una struttura architettonica ad unico fornice, concluso da un arco a tutto sesto, sormontato da una fila di tre mensoloni che forse in origine dovevano sostenere una sorta di garitta di guardia. Consentiva </a:t>
            </a:r>
            <a:r>
              <a:rPr lang="it-IT" sz="2000" dirty="0"/>
              <a:t>l’accesso al Borgo di Sotto tramite il cosiddetto ponte delle Tavole, all’altezza dell’attuale chiesa di Santa Maria della Provvidenza. </a:t>
            </a:r>
            <a:endParaRPr lang="it-IT" sz="2000" dirty="0" smtClean="0"/>
          </a:p>
          <a:p>
            <a:pPr algn="just"/>
            <a:endParaRPr lang="it-IT" sz="2000" dirty="0" smtClean="0"/>
          </a:p>
          <a:p>
            <a:pPr algn="just"/>
            <a:r>
              <a:rPr lang="it-IT" sz="2000" dirty="0" smtClean="0"/>
              <a:t>Le </a:t>
            </a:r>
            <a:r>
              <a:rPr lang="it-IT" sz="2000" dirty="0"/>
              <a:t>fondamenta e il registro </a:t>
            </a:r>
            <a:r>
              <a:rPr lang="it-IT" sz="2000" dirty="0" err="1"/>
              <a:t>basamentale</a:t>
            </a:r>
            <a:r>
              <a:rPr lang="it-IT" sz="2000" dirty="0"/>
              <a:t> della torre eretta a presidio della porta urbica, forse andata distrutta nell’incendio del borgo del 1245, costituì il nucleo architettonico del campanile. </a:t>
            </a:r>
            <a:endParaRPr lang="it-IT" sz="2000" dirty="0" smtClean="0"/>
          </a:p>
          <a:p>
            <a:pPr algn="just"/>
            <a:endParaRPr lang="it-IT" sz="2000" dirty="0" smtClean="0"/>
          </a:p>
          <a:p>
            <a:pPr algn="just"/>
            <a:r>
              <a:rPr lang="it-IT" sz="2000" dirty="0" smtClean="0"/>
              <a:t>Il termine ‘</a:t>
            </a:r>
            <a:r>
              <a:rPr lang="it-IT" sz="2000" dirty="0" err="1" smtClean="0"/>
              <a:t>Pentama</a:t>
            </a:r>
            <a:r>
              <a:rPr lang="it-IT" sz="2000" dirty="0" smtClean="0"/>
              <a:t>’ o ‘</a:t>
            </a:r>
            <a:r>
              <a:rPr lang="it-IT" sz="2000" dirty="0" err="1" smtClean="0"/>
              <a:t>Pentoma</a:t>
            </a:r>
            <a:r>
              <a:rPr lang="it-IT" sz="2000" dirty="0" smtClean="0"/>
              <a:t>’ potrebbe derivare dall’etrusco ‘</a:t>
            </a:r>
            <a:r>
              <a:rPr lang="it-IT" sz="2000" dirty="0" err="1" smtClean="0"/>
              <a:t>pènthuma</a:t>
            </a:r>
            <a:r>
              <a:rPr lang="it-IT" sz="2000" dirty="0" smtClean="0"/>
              <a:t>’, ‘</a:t>
            </a:r>
            <a:r>
              <a:rPr lang="it-IT" sz="2000" dirty="0" err="1" smtClean="0"/>
              <a:t>penthma</a:t>
            </a:r>
            <a:r>
              <a:rPr lang="it-IT" sz="2000" dirty="0" smtClean="0"/>
              <a:t>’ che significa </a:t>
            </a:r>
            <a:r>
              <a:rPr lang="it-IT" sz="2000" dirty="0"/>
              <a:t>pietra </a:t>
            </a:r>
            <a:r>
              <a:rPr lang="it-IT" sz="2000" dirty="0" smtClean="0"/>
              <a:t>roccia.</a:t>
            </a:r>
            <a:endParaRPr lang="it-IT" sz="2000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579296" cy="756320"/>
          </a:xfrm>
        </p:spPr>
        <p:txBody>
          <a:bodyPr>
            <a:normAutofit/>
          </a:bodyPr>
          <a:lstStyle/>
          <a:p>
            <a:pPr algn="ctr"/>
            <a:r>
              <a:rPr lang="it-IT" sz="3200" dirty="0" smtClean="0">
                <a:solidFill>
                  <a:srgbClr val="FF0000"/>
                </a:solidFill>
              </a:rPr>
              <a:t>         Porta </a:t>
            </a:r>
            <a:r>
              <a:rPr lang="it-IT" sz="3200" dirty="0" err="1">
                <a:solidFill>
                  <a:srgbClr val="FF0000"/>
                </a:solidFill>
              </a:rPr>
              <a:t>Pentama</a:t>
            </a:r>
            <a:r>
              <a:rPr lang="it-IT" sz="32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050" name="Picture 2" descr="C:\Users\Utente\Desktop\Santa Maria della Provvidenza\Cimino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35" y="1772816"/>
            <a:ext cx="2114721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60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08112"/>
          </a:xfrm>
        </p:spPr>
        <p:txBody>
          <a:bodyPr>
            <a:noAutofit/>
          </a:bodyPr>
          <a:lstStyle/>
          <a:p>
            <a:pPr algn="just"/>
            <a:r>
              <a:rPr lang="it-IT" sz="3200" dirty="0" smtClean="0">
                <a:solidFill>
                  <a:srgbClr val="FF0000"/>
                </a:solidFill>
              </a:rPr>
              <a:t/>
            </a:r>
            <a:br>
              <a:rPr lang="it-IT" sz="3200" dirty="0" smtClean="0">
                <a:solidFill>
                  <a:srgbClr val="FF0000"/>
                </a:solidFill>
              </a:rPr>
            </a:br>
            <a:r>
              <a:rPr lang="it-IT" sz="3200" dirty="0">
                <a:solidFill>
                  <a:srgbClr val="FF0000"/>
                </a:solidFill>
              </a:rPr>
              <a:t/>
            </a:r>
            <a:br>
              <a:rPr lang="it-IT" sz="3200" dirty="0">
                <a:solidFill>
                  <a:srgbClr val="FF0000"/>
                </a:solidFill>
              </a:rPr>
            </a:br>
            <a:r>
              <a:rPr lang="it-IT" sz="3200" dirty="0" smtClean="0">
                <a:solidFill>
                  <a:srgbClr val="FF0000"/>
                </a:solidFill>
              </a:rPr>
              <a:t/>
            </a:r>
            <a:br>
              <a:rPr lang="it-IT" sz="3200" dirty="0" smtClean="0">
                <a:solidFill>
                  <a:srgbClr val="FF0000"/>
                </a:solidFill>
              </a:rPr>
            </a:br>
            <a:r>
              <a:rPr lang="it-IT" sz="3200" dirty="0">
                <a:solidFill>
                  <a:srgbClr val="FF0000"/>
                </a:solidFill>
              </a:rPr>
              <a:t/>
            </a:r>
            <a:br>
              <a:rPr lang="it-IT" sz="3200" dirty="0">
                <a:solidFill>
                  <a:srgbClr val="FF0000"/>
                </a:solidFill>
              </a:rPr>
            </a:br>
            <a:r>
              <a:rPr lang="it-IT" sz="3200" dirty="0">
                <a:solidFill>
                  <a:srgbClr val="FF0000"/>
                </a:solidFill>
              </a:rPr>
              <a:t/>
            </a:r>
            <a:br>
              <a:rPr lang="it-IT" sz="3200" dirty="0">
                <a:solidFill>
                  <a:srgbClr val="FF0000"/>
                </a:solidFill>
              </a:rPr>
            </a:br>
            <a:r>
              <a:rPr lang="it-IT" sz="3200" dirty="0" smtClean="0">
                <a:solidFill>
                  <a:srgbClr val="FF0000"/>
                </a:solidFill>
              </a:rPr>
              <a:t/>
            </a:r>
            <a:br>
              <a:rPr lang="it-IT" sz="3200" dirty="0" smtClean="0">
                <a:solidFill>
                  <a:srgbClr val="FF0000"/>
                </a:solidFill>
              </a:rPr>
            </a:br>
            <a:r>
              <a:rPr lang="it-IT" sz="3200" dirty="0" smtClean="0">
                <a:solidFill>
                  <a:srgbClr val="FF0000"/>
                </a:solidFill>
              </a:rPr>
              <a:t/>
            </a:r>
            <a:br>
              <a:rPr lang="it-IT" sz="3200" dirty="0" smtClean="0">
                <a:solidFill>
                  <a:srgbClr val="FF0000"/>
                </a:solidFill>
              </a:rPr>
            </a:br>
            <a:r>
              <a:rPr lang="it-IT" sz="3200" dirty="0">
                <a:solidFill>
                  <a:srgbClr val="FF0000"/>
                </a:solidFill>
              </a:rPr>
              <a:t/>
            </a:r>
            <a:br>
              <a:rPr lang="it-IT" sz="3200" dirty="0">
                <a:solidFill>
                  <a:srgbClr val="FF0000"/>
                </a:solidFill>
              </a:rPr>
            </a:br>
            <a:r>
              <a:rPr lang="it-IT" sz="3200" dirty="0" smtClean="0">
                <a:solidFill>
                  <a:srgbClr val="FF0000"/>
                </a:solidFill>
              </a:rPr>
              <a:t/>
            </a:r>
            <a:br>
              <a:rPr lang="it-IT" sz="3200" dirty="0" smtClean="0">
                <a:solidFill>
                  <a:srgbClr val="FF0000"/>
                </a:solidFill>
              </a:rPr>
            </a:br>
            <a:r>
              <a:rPr lang="it-IT" sz="3200" dirty="0">
                <a:solidFill>
                  <a:srgbClr val="FF0000"/>
                </a:solidFill>
              </a:rPr>
              <a:t/>
            </a:r>
            <a:br>
              <a:rPr lang="it-IT" sz="3200" dirty="0">
                <a:solidFill>
                  <a:srgbClr val="FF0000"/>
                </a:solidFill>
              </a:rPr>
            </a:br>
            <a:r>
              <a:rPr lang="it-IT" sz="3200" dirty="0" smtClean="0">
                <a:solidFill>
                  <a:srgbClr val="FF0000"/>
                </a:solidFill>
              </a:rPr>
              <a:t>                        La torre campanaria</a:t>
            </a:r>
            <a:endParaRPr lang="it-IT" sz="32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1962472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Utente\Desktop\Santa Maria della Provvidenza\56ec54_a8b1741370f3a772023a2e5c9d0afe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132856"/>
            <a:ext cx="216024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2286000" y="1982450"/>
            <a:ext cx="4230216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/>
              <a:t>È </a:t>
            </a:r>
            <a:r>
              <a:rPr lang="it-IT" dirty="0"/>
              <a:t>possibile riscontrare alcune analogie strutturali con il campanile della chiesa </a:t>
            </a:r>
            <a:br>
              <a:rPr lang="it-IT" dirty="0"/>
            </a:br>
            <a:r>
              <a:rPr lang="it-IT" dirty="0"/>
              <a:t>di </a:t>
            </a:r>
            <a:r>
              <a:rPr lang="it-IT" dirty="0">
                <a:solidFill>
                  <a:srgbClr val="FF0000"/>
                </a:solidFill>
              </a:rPr>
              <a:t>Sant’Andrea</a:t>
            </a:r>
            <a:r>
              <a:rPr lang="it-IT" dirty="0"/>
              <a:t>, già antica </a:t>
            </a:r>
            <a:r>
              <a:rPr lang="it-IT" dirty="0">
                <a:solidFill>
                  <a:srgbClr val="FF0000"/>
                </a:solidFill>
              </a:rPr>
              <a:t>Collegiata dei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Santi Pietro e Caterina</a:t>
            </a:r>
            <a:r>
              <a:rPr lang="it-IT" dirty="0"/>
              <a:t>, costruito in età </a:t>
            </a:r>
            <a:br>
              <a:rPr lang="it-IT" dirty="0"/>
            </a:br>
            <a:r>
              <a:rPr lang="it-IT" dirty="0"/>
              <a:t>romanica e oggetto di restauri nel 1436,</a:t>
            </a:r>
            <a:br>
              <a:rPr lang="it-IT" dirty="0"/>
            </a:br>
            <a:r>
              <a:rPr lang="it-IT" dirty="0"/>
              <a:t>su commissione del conte </a:t>
            </a:r>
            <a:r>
              <a:rPr lang="it-IT" dirty="0" err="1"/>
              <a:t>Everso</a:t>
            </a:r>
            <a:r>
              <a:rPr lang="it-IT" dirty="0"/>
              <a:t> degli </a:t>
            </a:r>
            <a:br>
              <a:rPr lang="it-IT" dirty="0"/>
            </a:br>
            <a:r>
              <a:rPr lang="it-IT" dirty="0"/>
              <a:t>Anguillara, ad opera di tale mastro</a:t>
            </a:r>
            <a:br>
              <a:rPr lang="it-IT" dirty="0"/>
            </a:br>
            <a:r>
              <a:rPr lang="it-IT" dirty="0" err="1"/>
              <a:t>Galasso</a:t>
            </a:r>
            <a:r>
              <a:rPr lang="it-IT" dirty="0"/>
              <a:t> De </a:t>
            </a:r>
            <a:r>
              <a:rPr lang="it-IT" dirty="0" smtClean="0"/>
              <a:t>Anna.</a:t>
            </a:r>
          </a:p>
          <a:p>
            <a:pPr algn="ctr"/>
            <a:endParaRPr lang="it-IT" dirty="0" smtClean="0"/>
          </a:p>
          <a:p>
            <a:pPr algn="ctr"/>
            <a:r>
              <a:rPr lang="it-IT" dirty="0" smtClean="0"/>
              <a:t>La conformazione è a registri sovrapposti, secondo l’adozione di un criterio additivo, sui quali si aprono aperture bifore che conferiscono un carattere chiaroscurale e dinamico al rapporto dialettico tra muratura continua e bucature della stessa.</a:t>
            </a:r>
            <a:r>
              <a:rPr lang="it-IT" dirty="0">
                <a:solidFill>
                  <a:srgbClr val="FF0000"/>
                </a:solidFill>
              </a:rPr>
              <a:t/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sz="2000" dirty="0">
                <a:solidFill>
                  <a:srgbClr val="FF0000"/>
                </a:solidFill>
              </a:rPr>
              <a:t/>
            </a:r>
            <a:br>
              <a:rPr lang="it-IT" sz="2000" dirty="0">
                <a:solidFill>
                  <a:srgbClr val="FF0000"/>
                </a:solidFill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7887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179512" y="152400"/>
            <a:ext cx="8507288" cy="1219200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  La torre campanaria</a:t>
            </a:r>
            <a:br>
              <a:rPr lang="it-IT" sz="2800" dirty="0" smtClean="0">
                <a:solidFill>
                  <a:srgbClr val="FF0000"/>
                </a:solidFill>
              </a:rPr>
            </a:br>
            <a:r>
              <a:rPr lang="it-IT" sz="2800" dirty="0" smtClean="0">
                <a:solidFill>
                  <a:srgbClr val="FF0000"/>
                </a:solidFill>
              </a:rPr>
              <a:t>  particolari decorativi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075" name="Picture 3" descr="C:\Users\Utente\Desktop\Santa Maria della Provvidenza\reportage_28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57" y="2402449"/>
            <a:ext cx="2371725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tente\Desktop\Santa Maria della Provvidenza\ronciglione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60648"/>
            <a:ext cx="1647825" cy="633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tente\Desktop\Santa Maria della Provvidenza\ronciglione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653136"/>
            <a:ext cx="1440160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tente\Desktop\Santa Maria della Provvidenza\ronciglione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402449"/>
            <a:ext cx="1440161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Utente\Desktop\Santa Maria della Provvidenza\ronciglione_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76673"/>
            <a:ext cx="1440160" cy="152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2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597352"/>
          </a:xfrm>
        </p:spPr>
        <p:txBody>
          <a:bodyPr>
            <a:normAutofit fontScale="90000"/>
          </a:bodyPr>
          <a:lstStyle/>
          <a:p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700" dirty="0" smtClean="0">
                <a:solidFill>
                  <a:srgbClr val="C00000"/>
                </a:solidFill>
              </a:rPr>
              <a:t>Ronciglione e i pittori del </a:t>
            </a:r>
            <a:r>
              <a:rPr lang="it-IT" sz="2700" dirty="0" err="1" smtClean="0">
                <a:solidFill>
                  <a:srgbClr val="C00000"/>
                </a:solidFill>
              </a:rPr>
              <a:t>Grand</a:t>
            </a:r>
            <a:r>
              <a:rPr lang="it-IT" sz="2700" dirty="0" smtClean="0">
                <a:solidFill>
                  <a:srgbClr val="C00000"/>
                </a:solidFill>
              </a:rPr>
              <a:t> Tour, William Turner (1775-1851)</a:t>
            </a:r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800" dirty="0"/>
              <a:t/>
            </a:r>
            <a:br>
              <a:rPr lang="it-IT" sz="2800" dirty="0"/>
            </a:br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800" dirty="0"/>
              <a:t/>
            </a:r>
            <a:br>
              <a:rPr lang="it-IT" sz="2800" dirty="0"/>
            </a:br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800" dirty="0"/>
              <a:t/>
            </a:r>
            <a:br>
              <a:rPr lang="it-IT" sz="2800" dirty="0"/>
            </a:br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800" dirty="0"/>
              <a:t/>
            </a:r>
            <a:br>
              <a:rPr lang="it-IT" sz="2800" dirty="0"/>
            </a:br>
            <a:r>
              <a:rPr lang="it-IT" sz="2800" dirty="0" smtClean="0"/>
              <a:t>                                                         </a:t>
            </a:r>
            <a:r>
              <a:rPr lang="it-IT" sz="2200" dirty="0" smtClean="0">
                <a:solidFill>
                  <a:schemeClr val="tx1"/>
                </a:solidFill>
              </a:rPr>
              <a:t>William Turner, </a:t>
            </a:r>
            <a:r>
              <a:rPr lang="it-IT" sz="2200" i="1" dirty="0" smtClean="0">
                <a:solidFill>
                  <a:schemeClr val="tx1"/>
                </a:solidFill>
              </a:rPr>
              <a:t>Veduta di Roma, 1818-1819</a:t>
            </a:r>
            <a:br>
              <a:rPr lang="it-IT" sz="2200" i="1" dirty="0" smtClean="0">
                <a:solidFill>
                  <a:schemeClr val="tx1"/>
                </a:solidFill>
              </a:rPr>
            </a:br>
            <a:r>
              <a:rPr lang="it-IT" sz="2800" dirty="0"/>
              <a:t/>
            </a:r>
            <a:br>
              <a:rPr lang="it-IT" sz="2800" dirty="0"/>
            </a:br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800" dirty="0"/>
              <a:t/>
            </a:r>
            <a:br>
              <a:rPr lang="it-IT" sz="2800" dirty="0"/>
            </a:br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800" dirty="0"/>
              <a:t/>
            </a:r>
            <a:br>
              <a:rPr lang="it-IT" sz="2800" dirty="0"/>
            </a:br>
            <a:r>
              <a:rPr lang="it-IT" sz="2000" dirty="0" smtClean="0">
                <a:solidFill>
                  <a:schemeClr val="tx1"/>
                </a:solidFill>
              </a:rPr>
              <a:t>William Turner,</a:t>
            </a:r>
            <a:br>
              <a:rPr lang="it-IT" sz="2000" dirty="0" smtClean="0">
                <a:solidFill>
                  <a:schemeClr val="tx1"/>
                </a:solidFill>
              </a:rPr>
            </a:br>
            <a:r>
              <a:rPr lang="it-IT" sz="2000" i="1" dirty="0" smtClean="0">
                <a:solidFill>
                  <a:schemeClr val="tx1"/>
                </a:solidFill>
              </a:rPr>
              <a:t>Autoritratto</a:t>
            </a:r>
            <a:r>
              <a:rPr lang="it-IT" sz="2000" dirty="0" smtClean="0">
                <a:solidFill>
                  <a:schemeClr val="tx1"/>
                </a:solidFill>
              </a:rPr>
              <a:t>, 1798,</a:t>
            </a:r>
            <a:br>
              <a:rPr lang="it-IT" sz="2000" dirty="0" smtClean="0">
                <a:solidFill>
                  <a:schemeClr val="tx1"/>
                </a:solidFill>
              </a:rPr>
            </a:br>
            <a:r>
              <a:rPr lang="it-IT" sz="2000" i="1" dirty="0">
                <a:solidFill>
                  <a:srgbClr val="C00000"/>
                </a:solidFill>
              </a:rPr>
              <a:t> </a:t>
            </a:r>
            <a:r>
              <a:rPr lang="it-IT" sz="2000" i="1" dirty="0" smtClean="0">
                <a:solidFill>
                  <a:srgbClr val="C00000"/>
                </a:solidFill>
              </a:rPr>
              <a:t>                                                             </a:t>
            </a:r>
            <a:r>
              <a:rPr lang="it-IT" sz="2000" dirty="0" smtClean="0">
                <a:solidFill>
                  <a:srgbClr val="C00000"/>
                </a:solidFill>
              </a:rPr>
              <a:t>                              </a:t>
            </a:r>
            <a:r>
              <a:rPr lang="it-IT" sz="2000" dirty="0" err="1" smtClean="0">
                <a:solidFill>
                  <a:schemeClr val="tx1"/>
                </a:solidFill>
              </a:rPr>
              <a:t>WilliamTurner</a:t>
            </a:r>
            <a:r>
              <a:rPr lang="it-IT" sz="2000" dirty="0">
                <a:solidFill>
                  <a:schemeClr val="tx1"/>
                </a:solidFill>
              </a:rPr>
              <a:t>,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i="1" dirty="0" smtClean="0">
                <a:solidFill>
                  <a:schemeClr val="tx1"/>
                </a:solidFill>
              </a:rPr>
              <a:t>Spoleto, ponte delle torri , 1828-1829</a:t>
            </a:r>
            <a:endParaRPr lang="it-IT" sz="2000" i="1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70082"/>
            <a:ext cx="3096344" cy="387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850" y="836712"/>
            <a:ext cx="3505494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33056"/>
            <a:ext cx="415292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44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251520" y="152400"/>
            <a:ext cx="8640960" cy="6588968"/>
          </a:xfrm>
        </p:spPr>
        <p:txBody>
          <a:bodyPr>
            <a:normAutofit/>
          </a:bodyPr>
          <a:lstStyle/>
          <a:p>
            <a:pPr algn="ctr"/>
            <a:r>
              <a:rPr lang="it-IT" sz="2400" dirty="0" smtClean="0">
                <a:solidFill>
                  <a:srgbClr val="C00000"/>
                </a:solidFill>
              </a:rPr>
              <a:t>Ronciglione  nell’opera degli artisti del </a:t>
            </a:r>
            <a:r>
              <a:rPr lang="it-IT" sz="2400" dirty="0" err="1" smtClean="0">
                <a:solidFill>
                  <a:srgbClr val="C00000"/>
                </a:solidFill>
              </a:rPr>
              <a:t>Grand</a:t>
            </a:r>
            <a:r>
              <a:rPr lang="it-IT" sz="2400" dirty="0" smtClean="0">
                <a:solidFill>
                  <a:srgbClr val="C00000"/>
                </a:solidFill>
              </a:rPr>
              <a:t> Tour</a:t>
            </a:r>
            <a:br>
              <a:rPr lang="it-IT" sz="2400" dirty="0" smtClean="0">
                <a:solidFill>
                  <a:srgbClr val="C00000"/>
                </a:solidFill>
              </a:rPr>
            </a:br>
            <a:r>
              <a:rPr lang="it-IT" sz="2400" dirty="0" smtClean="0">
                <a:solidFill>
                  <a:srgbClr val="C00000"/>
                </a:solidFill>
              </a:rPr>
              <a:t>William Turner il terzo viaggio in Italia (1828-1829)</a:t>
            </a:r>
            <a:br>
              <a:rPr lang="it-IT" sz="2400" dirty="0" smtClean="0">
                <a:solidFill>
                  <a:srgbClr val="C00000"/>
                </a:solidFill>
              </a:rPr>
            </a:br>
            <a:r>
              <a:rPr lang="it-IT" sz="2400" dirty="0" smtClean="0">
                <a:solidFill>
                  <a:srgbClr val="C00000"/>
                </a:solidFill>
              </a:rPr>
              <a:t/>
            </a:r>
            <a:br>
              <a:rPr lang="it-IT" sz="2400" dirty="0" smtClean="0">
                <a:solidFill>
                  <a:srgbClr val="C00000"/>
                </a:solidFill>
              </a:rPr>
            </a:br>
            <a:r>
              <a:rPr lang="it-IT" sz="2800" dirty="0">
                <a:solidFill>
                  <a:srgbClr val="C00000"/>
                </a:solidFill>
              </a:rPr>
              <a:t/>
            </a:r>
            <a:br>
              <a:rPr lang="it-IT" sz="2800" dirty="0">
                <a:solidFill>
                  <a:srgbClr val="C00000"/>
                </a:solidFill>
              </a:rPr>
            </a:br>
            <a:r>
              <a:rPr lang="it-IT" sz="2800" dirty="0" smtClean="0">
                <a:solidFill>
                  <a:srgbClr val="C00000"/>
                </a:solidFill>
              </a:rPr>
              <a:t/>
            </a:r>
            <a:br>
              <a:rPr lang="it-IT" sz="2800" dirty="0" smtClean="0">
                <a:solidFill>
                  <a:srgbClr val="C00000"/>
                </a:solidFill>
              </a:rPr>
            </a:br>
            <a:r>
              <a:rPr lang="it-IT" sz="2800" dirty="0">
                <a:solidFill>
                  <a:srgbClr val="C00000"/>
                </a:solidFill>
              </a:rPr>
              <a:t/>
            </a:r>
            <a:br>
              <a:rPr lang="it-IT" sz="2800" dirty="0">
                <a:solidFill>
                  <a:srgbClr val="C00000"/>
                </a:solidFill>
              </a:rPr>
            </a:br>
            <a:r>
              <a:rPr lang="it-IT" sz="2800" dirty="0" smtClean="0">
                <a:solidFill>
                  <a:srgbClr val="C00000"/>
                </a:solidFill>
              </a:rPr>
              <a:t/>
            </a:r>
            <a:br>
              <a:rPr lang="it-IT" sz="2800" dirty="0" smtClean="0">
                <a:solidFill>
                  <a:srgbClr val="C00000"/>
                </a:solidFill>
              </a:rPr>
            </a:br>
            <a:r>
              <a:rPr lang="it-IT" sz="2800" dirty="0">
                <a:solidFill>
                  <a:srgbClr val="C00000"/>
                </a:solidFill>
              </a:rPr>
              <a:t/>
            </a:r>
            <a:br>
              <a:rPr lang="it-IT" sz="2800" dirty="0">
                <a:solidFill>
                  <a:srgbClr val="C00000"/>
                </a:solidFill>
              </a:rPr>
            </a:br>
            <a:r>
              <a:rPr lang="it-IT" sz="2800" dirty="0" smtClean="0">
                <a:solidFill>
                  <a:srgbClr val="C00000"/>
                </a:solidFill>
              </a:rPr>
              <a:t/>
            </a:r>
            <a:br>
              <a:rPr lang="it-IT" sz="2800" dirty="0" smtClean="0">
                <a:solidFill>
                  <a:srgbClr val="C00000"/>
                </a:solidFill>
              </a:rPr>
            </a:br>
            <a:r>
              <a:rPr lang="it-IT" sz="2800" dirty="0">
                <a:solidFill>
                  <a:srgbClr val="C00000"/>
                </a:solidFill>
              </a:rPr>
              <a:t/>
            </a:r>
            <a:br>
              <a:rPr lang="it-IT" sz="2800" dirty="0">
                <a:solidFill>
                  <a:srgbClr val="C00000"/>
                </a:solidFill>
              </a:rPr>
            </a:br>
            <a:r>
              <a:rPr lang="it-IT" sz="2800" dirty="0" smtClean="0">
                <a:solidFill>
                  <a:srgbClr val="C00000"/>
                </a:solidFill>
              </a:rPr>
              <a:t/>
            </a:r>
            <a:br>
              <a:rPr lang="it-IT" sz="2800" dirty="0" smtClean="0">
                <a:solidFill>
                  <a:srgbClr val="C00000"/>
                </a:solidFill>
              </a:rPr>
            </a:br>
            <a:r>
              <a:rPr lang="it-IT" sz="2800" dirty="0">
                <a:solidFill>
                  <a:srgbClr val="C00000"/>
                </a:solidFill>
              </a:rPr>
              <a:t/>
            </a:r>
            <a:br>
              <a:rPr lang="it-IT" sz="2800" dirty="0">
                <a:solidFill>
                  <a:srgbClr val="C00000"/>
                </a:solidFill>
              </a:rPr>
            </a:br>
            <a:r>
              <a:rPr lang="it-IT" sz="2800" dirty="0" smtClean="0">
                <a:solidFill>
                  <a:srgbClr val="C00000"/>
                </a:solidFill>
              </a:rPr>
              <a:t/>
            </a:r>
            <a:br>
              <a:rPr lang="it-IT" sz="2800" dirty="0" smtClean="0">
                <a:solidFill>
                  <a:srgbClr val="C00000"/>
                </a:solidFill>
              </a:rPr>
            </a:b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William Turner, </a:t>
            </a:r>
            <a:r>
              <a:rPr lang="it-IT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Veduta di Ronciglione con la chiesa di Santa Maria della Provvidenza</a:t>
            </a: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grafite su carta, Londra, Tate Gallery</a:t>
            </a:r>
            <a:b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it-IT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6480720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6064"/>
          </a:xfr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0222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588968"/>
          </a:xfrm>
        </p:spPr>
        <p:txBody>
          <a:bodyPr>
            <a:normAutofit/>
          </a:bodyPr>
          <a:lstStyle/>
          <a:p>
            <a:pPr algn="ctr"/>
            <a:r>
              <a:rPr lang="it-IT" sz="2400" dirty="0" smtClean="0">
                <a:solidFill>
                  <a:srgbClr val="C00000"/>
                </a:solidFill>
              </a:rPr>
              <a:t>Ronciglione nell’opera  degli artisti del </a:t>
            </a:r>
            <a:r>
              <a:rPr lang="it-IT" sz="2400" dirty="0" err="1" smtClean="0">
                <a:solidFill>
                  <a:srgbClr val="C00000"/>
                </a:solidFill>
              </a:rPr>
              <a:t>Grand</a:t>
            </a:r>
            <a:r>
              <a:rPr lang="it-IT" sz="2400" dirty="0" smtClean="0">
                <a:solidFill>
                  <a:srgbClr val="C00000"/>
                </a:solidFill>
              </a:rPr>
              <a:t> Tour</a:t>
            </a:r>
            <a:br>
              <a:rPr lang="it-IT" sz="2400" dirty="0" smtClean="0">
                <a:solidFill>
                  <a:srgbClr val="C00000"/>
                </a:solidFill>
              </a:rPr>
            </a:br>
            <a:r>
              <a:rPr lang="it-IT" sz="2400" dirty="0" smtClean="0">
                <a:solidFill>
                  <a:srgbClr val="C00000"/>
                </a:solidFill>
              </a:rPr>
              <a:t>William Turner  il terzo viaggio in Italia (1828-1829)</a:t>
            </a:r>
            <a:br>
              <a:rPr lang="it-IT" sz="2400" dirty="0" smtClean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/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sz="2000" dirty="0" smtClean="0">
                <a:solidFill>
                  <a:schemeClr val="tx1"/>
                </a:solidFill>
              </a:rPr>
              <a:t>W. Turner, </a:t>
            </a:r>
            <a:r>
              <a:rPr lang="it-IT" sz="2000" i="1" dirty="0" smtClean="0">
                <a:solidFill>
                  <a:schemeClr val="tx1"/>
                </a:solidFill>
              </a:rPr>
              <a:t>Veduta di Ronciglione</a:t>
            </a:r>
            <a:r>
              <a:rPr lang="it-IT" sz="2000" dirty="0" smtClean="0">
                <a:solidFill>
                  <a:schemeClr val="tx1"/>
                </a:solidFill>
              </a:rPr>
              <a:t>, 1828-1829, grafite su carta, Londra, Tate Gallery</a:t>
            </a: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6480719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ccia in su 3"/>
          <p:cNvSpPr/>
          <p:nvPr/>
        </p:nvSpPr>
        <p:spPr>
          <a:xfrm>
            <a:off x="3624592" y="4077072"/>
            <a:ext cx="185671" cy="504056"/>
          </a:xfrm>
          <a:prstGeom prst="up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in giù 4"/>
          <p:cNvSpPr/>
          <p:nvPr/>
        </p:nvSpPr>
        <p:spPr>
          <a:xfrm>
            <a:off x="5004048" y="1556792"/>
            <a:ext cx="142794" cy="690376"/>
          </a:xfrm>
          <a:prstGeom prst="downArrow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a sinistra 5"/>
          <p:cNvSpPr/>
          <p:nvPr/>
        </p:nvSpPr>
        <p:spPr>
          <a:xfrm>
            <a:off x="6444208" y="3493139"/>
            <a:ext cx="720080" cy="16710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617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179512" y="836712"/>
            <a:ext cx="8640960" cy="583264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it-IT" dirty="0" smtClean="0"/>
              <a:t>Ronciglione sorge su uno sperone roccioso, delimitato  a sud-est dalla valle tracciata dal Rio Vicano, fondato, a partire dall’XI secolo, dai Prefetti di Vico intorno al Castello cosiddetto «dei Torrioni». Il primo riferimento in un testo scritto risale al 1103. </a:t>
            </a:r>
          </a:p>
          <a:p>
            <a:pPr algn="just"/>
            <a:r>
              <a:rPr lang="it-IT" dirty="0" smtClean="0"/>
              <a:t>Furono aggiunti il Borgo di Sopra e il borgo di Sotto coprendo un’area urbana che raggiungeva la limitrofa zona pianeggiante.</a:t>
            </a:r>
          </a:p>
          <a:p>
            <a:pPr algn="just"/>
            <a:r>
              <a:rPr lang="it-IT" dirty="0" smtClean="0"/>
              <a:t>XIV secolo: passaggio agli Anguillara e conseguente saccheggio punitivo e di rappresaglia da parte dei Di Vico  nel 1379.</a:t>
            </a:r>
          </a:p>
          <a:p>
            <a:pPr algn="just"/>
            <a:r>
              <a:rPr lang="it-IT" dirty="0" smtClean="0"/>
              <a:t>Dal 1431, con il governo di </a:t>
            </a:r>
            <a:r>
              <a:rPr lang="it-IT" dirty="0" err="1" smtClean="0"/>
              <a:t>Everso</a:t>
            </a:r>
            <a:r>
              <a:rPr lang="it-IT" dirty="0" smtClean="0"/>
              <a:t>, l’abitato fu ampliato in concomitanza con un periodo di stabilità e di incremento demografico.</a:t>
            </a:r>
          </a:p>
          <a:p>
            <a:pPr algn="just"/>
            <a:r>
              <a:rPr lang="it-IT" dirty="0" smtClean="0"/>
              <a:t>1465 – Ronciglione passa alla </a:t>
            </a:r>
            <a:r>
              <a:rPr lang="it-IT" dirty="0"/>
              <a:t>C</a:t>
            </a:r>
            <a:r>
              <a:rPr lang="it-IT" dirty="0" smtClean="0"/>
              <a:t>amera Apostolica.</a:t>
            </a:r>
          </a:p>
          <a:p>
            <a:pPr algn="just"/>
            <a:r>
              <a:rPr lang="it-IT" dirty="0" smtClean="0"/>
              <a:t>1504 – Alessandro Farnese il Vecchio, futuro Paolo III, ottiene Ronciglione in commenda e poi, nel 1526, in vicariato a vita.</a:t>
            </a:r>
          </a:p>
          <a:p>
            <a:pPr algn="just"/>
            <a:r>
              <a:rPr lang="it-IT" dirty="0" smtClean="0"/>
              <a:t>XVI-metà del XVII secolo- Governo farnesiano.</a:t>
            </a:r>
          </a:p>
          <a:p>
            <a:pPr algn="just"/>
            <a:endParaRPr lang="it-IT" dirty="0" smtClean="0"/>
          </a:p>
          <a:p>
            <a:pPr algn="just"/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</p:spPr>
        <p:txBody>
          <a:bodyPr>
            <a:normAutofit/>
          </a:bodyPr>
          <a:lstStyle/>
          <a:p>
            <a:pPr algn="ctr"/>
            <a:r>
              <a:rPr lang="it-IT" sz="3200" dirty="0" smtClean="0">
                <a:solidFill>
                  <a:srgbClr val="FF0000"/>
                </a:solidFill>
              </a:rPr>
              <a:t>Ronciglione in età medievale e moderna</a:t>
            </a:r>
            <a:endParaRPr lang="it-IT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13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251520" y="980728"/>
            <a:ext cx="8445624" cy="587727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                                                                                                   A3</a:t>
            </a:r>
          </a:p>
          <a:p>
            <a:pPr marL="0" indent="0">
              <a:buNone/>
            </a:pPr>
            <a:r>
              <a:rPr lang="it-IT" dirty="0" smtClean="0"/>
              <a:t>                                                                                                  </a:t>
            </a:r>
            <a:endParaRPr lang="it-IT" dirty="0"/>
          </a:p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A</a:t>
            </a:r>
            <a:endParaRPr lang="it-IT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                                                                                                  </a:t>
            </a:r>
            <a:r>
              <a:rPr lang="it-IT" dirty="0" smtClean="0">
                <a:solidFill>
                  <a:srgbClr val="FF0000"/>
                </a:solidFill>
              </a:rPr>
              <a:t>11</a:t>
            </a:r>
            <a:endParaRPr lang="it-IT" dirty="0"/>
          </a:p>
          <a:p>
            <a:pPr algn="ctr"/>
            <a:r>
              <a:rPr lang="it-IT" sz="2100" dirty="0"/>
              <a:t>Con la lettera </a:t>
            </a:r>
            <a:r>
              <a:rPr lang="it-IT" sz="2100" dirty="0">
                <a:solidFill>
                  <a:srgbClr val="FF0000"/>
                </a:solidFill>
              </a:rPr>
              <a:t>A</a:t>
            </a:r>
            <a:r>
              <a:rPr lang="it-IT" sz="2100" dirty="0"/>
              <a:t> è indicata </a:t>
            </a:r>
            <a:r>
              <a:rPr lang="it-IT" sz="2100" dirty="0">
                <a:solidFill>
                  <a:srgbClr val="FF0000"/>
                </a:solidFill>
              </a:rPr>
              <a:t>la prima cinta muraria</a:t>
            </a:r>
          </a:p>
          <a:p>
            <a:pPr algn="ctr"/>
            <a:r>
              <a:rPr lang="it-IT" sz="2100" dirty="0" smtClean="0"/>
              <a:t>Con la sigla </a:t>
            </a:r>
            <a:r>
              <a:rPr lang="it-IT" sz="2100" dirty="0" smtClean="0">
                <a:solidFill>
                  <a:srgbClr val="FF0000"/>
                </a:solidFill>
              </a:rPr>
              <a:t>A3</a:t>
            </a:r>
            <a:r>
              <a:rPr lang="it-IT" sz="2100" dirty="0" smtClean="0"/>
              <a:t> è indicata </a:t>
            </a:r>
            <a:r>
              <a:rPr lang="it-IT" sz="2100" dirty="0" smtClean="0">
                <a:solidFill>
                  <a:srgbClr val="FF0000"/>
                </a:solidFill>
              </a:rPr>
              <a:t>Porta </a:t>
            </a:r>
            <a:r>
              <a:rPr lang="it-IT" sz="2100" dirty="0" err="1" smtClean="0">
                <a:solidFill>
                  <a:srgbClr val="FF0000"/>
                </a:solidFill>
              </a:rPr>
              <a:t>Pentama</a:t>
            </a:r>
            <a:endParaRPr lang="it-IT" sz="2100" dirty="0" smtClean="0">
              <a:solidFill>
                <a:srgbClr val="FF0000"/>
              </a:solidFill>
            </a:endParaRPr>
          </a:p>
          <a:p>
            <a:pPr algn="ctr"/>
            <a:r>
              <a:rPr lang="it-IT" sz="2100" dirty="0" smtClean="0"/>
              <a:t>Con il </a:t>
            </a:r>
            <a:r>
              <a:rPr lang="it-IT" sz="2100" dirty="0" smtClean="0">
                <a:solidFill>
                  <a:srgbClr val="FF0000"/>
                </a:solidFill>
              </a:rPr>
              <a:t>n. 11 </a:t>
            </a:r>
            <a:r>
              <a:rPr lang="it-IT" sz="2100" dirty="0" smtClean="0"/>
              <a:t>è indicata la chiesa di </a:t>
            </a:r>
            <a:r>
              <a:rPr lang="it-IT" sz="2100" dirty="0" smtClean="0">
                <a:solidFill>
                  <a:srgbClr val="FF0000"/>
                </a:solidFill>
              </a:rPr>
              <a:t>Santa Maria della Provvidenza                                            </a:t>
            </a:r>
            <a:r>
              <a:rPr lang="it-IT" sz="2100" dirty="0" smtClean="0"/>
              <a:t>che domina la valle del Rio Vicano</a:t>
            </a:r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539552" y="-209"/>
            <a:ext cx="8229600" cy="692905"/>
          </a:xfrm>
        </p:spPr>
        <p:txBody>
          <a:bodyPr>
            <a:noAutofit/>
          </a:bodyPr>
          <a:lstStyle/>
          <a:p>
            <a:pPr algn="ctr"/>
            <a:r>
              <a:rPr lang="it-IT" sz="2800" b="1" dirty="0" smtClean="0">
                <a:solidFill>
                  <a:srgbClr val="C00000"/>
                </a:solidFill>
                <a:effectLst/>
              </a:rPr>
              <a:t>L’abitato di Ronciglione nel Catasto unitario</a:t>
            </a:r>
            <a:endParaRPr lang="it-IT" sz="2800" b="1" dirty="0">
              <a:solidFill>
                <a:srgbClr val="C00000"/>
              </a:solidFill>
              <a:effectLst/>
            </a:endParaRPr>
          </a:p>
        </p:txBody>
      </p:sp>
      <p:pic>
        <p:nvPicPr>
          <p:cNvPr id="1026" name="Picture 2" descr="C:\Users\Utente\Desktop\Santa Maria della Provvidenza\Ronciglione nuov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857" y="685684"/>
            <a:ext cx="3659801" cy="466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ttore 2 6"/>
          <p:cNvCxnSpPr/>
          <p:nvPr/>
        </p:nvCxnSpPr>
        <p:spPr>
          <a:xfrm>
            <a:off x="5358260" y="2814593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nello 9"/>
          <p:cNvSpPr/>
          <p:nvPr/>
        </p:nvSpPr>
        <p:spPr>
          <a:xfrm>
            <a:off x="5148064" y="2420888"/>
            <a:ext cx="792088" cy="850905"/>
          </a:xfrm>
          <a:prstGeom prst="donut">
            <a:avLst>
              <a:gd name="adj" fmla="val 5277"/>
            </a:avLst>
          </a:prstGeom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077072"/>
            <a:ext cx="1728192" cy="1346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Utente\Desktop\Santa Maria della Provvidenza\Cimino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375" y="1052736"/>
            <a:ext cx="1368152" cy="174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tente\Desktop\Santa Maria della Provvidenza\ronc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48880"/>
            <a:ext cx="1440160" cy="118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04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>
            <a:normAutofit/>
          </a:bodyPr>
          <a:lstStyle/>
          <a:p>
            <a:pPr algn="just"/>
            <a:r>
              <a:rPr lang="it-IT" sz="2000" dirty="0"/>
              <a:t> La chiesa di Santa Maria della Provvidenza, </a:t>
            </a:r>
            <a:r>
              <a:rPr lang="it-IT" sz="2000" dirty="0" smtClean="0"/>
              <a:t>di </a:t>
            </a:r>
            <a:r>
              <a:rPr lang="it-IT" sz="2000" dirty="0"/>
              <a:t>fondazione medievale risalente </a:t>
            </a:r>
            <a:r>
              <a:rPr lang="it-IT" sz="2000" dirty="0" smtClean="0"/>
              <a:t>all’XI-XII </a:t>
            </a:r>
            <a:r>
              <a:rPr lang="it-IT" sz="2000" dirty="0"/>
              <a:t>secolo, può essere considerata, in ragione dei numerosi interventi di carattere architettonico e decorativo occorsi, un </a:t>
            </a:r>
            <a:r>
              <a:rPr lang="it-IT" sz="2000" dirty="0">
                <a:solidFill>
                  <a:srgbClr val="FF0000"/>
                </a:solidFill>
              </a:rPr>
              <a:t>edificio palinsesto</a:t>
            </a:r>
            <a:r>
              <a:rPr lang="it-IT" sz="2000" dirty="0"/>
              <a:t>. </a:t>
            </a:r>
            <a:endParaRPr lang="it-IT" sz="2000" dirty="0" smtClean="0"/>
          </a:p>
          <a:p>
            <a:pPr algn="just"/>
            <a:r>
              <a:rPr lang="it-IT" sz="2000" dirty="0" smtClean="0"/>
              <a:t>Rende </a:t>
            </a:r>
            <a:r>
              <a:rPr lang="it-IT" sz="2000" dirty="0"/>
              <a:t>conto, infatti, delle variazioni del gusto e della funzione dei partiti strutturali di tipologia chiesastica, nel corso di un ampio lasso di tempo compreso tra XII e XX secolo, sia per quanto riguarda le vicende architettoniche, sia per quanto concerne le istanze di conservazione e </a:t>
            </a:r>
            <a:r>
              <a:rPr lang="it-IT" sz="2000" dirty="0" smtClean="0"/>
              <a:t>di restauro</a:t>
            </a:r>
            <a:r>
              <a:rPr lang="it-IT" sz="2000" dirty="0"/>
              <a:t>.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>
            <a:normAutofit/>
          </a:bodyPr>
          <a:lstStyle/>
          <a:p>
            <a:pPr algn="ctr"/>
            <a:r>
              <a:rPr lang="it-IT" sz="3200" dirty="0" smtClean="0">
                <a:solidFill>
                  <a:srgbClr val="FF0000"/>
                </a:solidFill>
                <a:effectLst/>
              </a:rPr>
              <a:t>Vicende costruttive</a:t>
            </a:r>
            <a:endParaRPr lang="it-IT" sz="3200" dirty="0">
              <a:solidFill>
                <a:srgbClr val="FF0000"/>
              </a:solidFill>
              <a:effectLst/>
            </a:endParaRPr>
          </a:p>
        </p:txBody>
      </p:sp>
      <p:pic>
        <p:nvPicPr>
          <p:cNvPr id="2050" name="Picture 2" descr="C:\Users\Utente\Desktop\Santa Maria della Provvidenza\Provvidenz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149080"/>
            <a:ext cx="187220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93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891136"/>
          </a:xfrm>
        </p:spPr>
        <p:txBody>
          <a:bodyPr>
            <a:normAutofit lnSpcReduction="10000"/>
          </a:bodyPr>
          <a:lstStyle/>
          <a:p>
            <a:pPr algn="just"/>
            <a:r>
              <a:rPr lang="it-IT" sz="2400" dirty="0"/>
              <a:t>Ad </a:t>
            </a:r>
            <a:r>
              <a:rPr lang="it-IT" sz="2400" dirty="0" smtClean="0"/>
              <a:t>attestare la stratificazione storica è la serie di interventi occorsi all’originaria </a:t>
            </a:r>
            <a:r>
              <a:rPr lang="it-IT" sz="2400" dirty="0"/>
              <a:t>struttura, coeva all’antica intitolazione in onore di </a:t>
            </a:r>
            <a:r>
              <a:rPr lang="it-IT" sz="2400" dirty="0">
                <a:solidFill>
                  <a:srgbClr val="FF0000"/>
                </a:solidFill>
              </a:rPr>
              <a:t>Sant’Andrea,</a:t>
            </a:r>
            <a:r>
              <a:rPr lang="it-IT" sz="2400" dirty="0"/>
              <a:t> oggetto di rifacimenti a seguito del crollo del fianco costruito sulla rupe ad inizio XVIII secolo</a:t>
            </a:r>
            <a:r>
              <a:rPr lang="it-IT" sz="2400" dirty="0" smtClean="0"/>
              <a:t>.</a:t>
            </a:r>
          </a:p>
          <a:p>
            <a:pPr algn="just"/>
            <a:r>
              <a:rPr lang="it-IT" sz="2400" dirty="0" smtClean="0"/>
              <a:t> </a:t>
            </a:r>
            <a:r>
              <a:rPr lang="it-IT" sz="2400" dirty="0"/>
              <a:t>La conseguente ricostruzione, conclusasi entro il 1744, a cinque anni di distanza dalla redazione di una perizia redatta dall’architetto Giuseppe Prada, conferì all’edificio un impianto regolarizzato, con </a:t>
            </a:r>
            <a:r>
              <a:rPr lang="it-IT" sz="2400" dirty="0" smtClean="0"/>
              <a:t>la realizzazione della </a:t>
            </a:r>
            <a:r>
              <a:rPr lang="it-IT" sz="2400" dirty="0"/>
              <a:t>sacrestia, che inglobò le quote di fondazione del campanile romanico a registri sovrapposti, ed un’iconografia di gusto barocco.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Vicende </a:t>
            </a:r>
            <a:r>
              <a:rPr lang="it-IT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costruttive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980728"/>
            <a:ext cx="1656184" cy="104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330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2924944"/>
            <a:ext cx="8229600" cy="3672408"/>
          </a:xfrm>
        </p:spPr>
        <p:txBody>
          <a:bodyPr>
            <a:normAutofit/>
          </a:bodyPr>
          <a:lstStyle/>
          <a:p>
            <a:pPr algn="just"/>
            <a:r>
              <a:rPr lang="it-IT" sz="2000" dirty="0" smtClean="0"/>
              <a:t>L’intitolazione originaria della chiesa a Sant’Andrea fu sostituita con quella attuale nel 1742, quando venne ritrovato un affresco raffigurante la </a:t>
            </a:r>
            <a:r>
              <a:rPr lang="it-IT" sz="2000" i="1" dirty="0" smtClean="0">
                <a:solidFill>
                  <a:srgbClr val="FF0000"/>
                </a:solidFill>
              </a:rPr>
              <a:t>Madonna col Bambino </a:t>
            </a:r>
            <a:r>
              <a:rPr lang="it-IT" sz="2000" dirty="0" smtClean="0"/>
              <a:t>nel corso dei restauri eseguiti a seguito del cedimento della rupe sulla quale sorge l’edificio, avvenuto nel 1702. </a:t>
            </a:r>
          </a:p>
          <a:p>
            <a:pPr algn="just"/>
            <a:r>
              <a:rPr lang="it-IT" sz="2000" dirty="0" smtClean="0"/>
              <a:t>La scoperta rese possibile lo stanziamento di nuovi fondi per il restauro effettuato da Frate Angelo Ferretti, nipote della Venerabile </a:t>
            </a:r>
            <a:r>
              <a:rPr lang="it-IT" sz="2000" dirty="0" smtClean="0">
                <a:solidFill>
                  <a:srgbClr val="FF0000"/>
                </a:solidFill>
              </a:rPr>
              <a:t>Mariangela Virgili</a:t>
            </a:r>
            <a:r>
              <a:rPr lang="it-IT" sz="2000" dirty="0" smtClean="0"/>
              <a:t>, la quale, secondo la tradizione agiografica, avrebbe previsto la scoperta del dipinto poco prima  della sua morte.</a:t>
            </a:r>
          </a:p>
          <a:p>
            <a:pPr algn="just"/>
            <a:r>
              <a:rPr lang="it-IT" sz="2000" dirty="0" smtClean="0"/>
              <a:t>Il rinvenimento dell’affresco venne considerato come provvidenziale per i lavori di ripristino e fu all’origine della nuova dedicazione della chiesa.</a:t>
            </a:r>
            <a:endParaRPr lang="it-IT" sz="2000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rmAutofit/>
          </a:bodyPr>
          <a:lstStyle/>
          <a:p>
            <a:pPr algn="just"/>
            <a:r>
              <a:rPr lang="it-IT" sz="3200" dirty="0" smtClean="0">
                <a:solidFill>
                  <a:srgbClr val="FF0000"/>
                </a:solidFill>
              </a:rPr>
              <a:t>                           </a:t>
            </a:r>
            <a:r>
              <a:rPr lang="it-IT" sz="2800" dirty="0" smtClean="0">
                <a:solidFill>
                  <a:srgbClr val="FF0000"/>
                </a:solidFill>
              </a:rPr>
              <a:t>La nuova intitolazione</a:t>
            </a:r>
            <a:endParaRPr lang="it-IT" sz="28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http://1.bp.blogspot.com/_K1JLvoVwPag/TFEwvfjEkjI/AAAAAAAAAko/Hcrlmro7Lcc/s1600/CCI07292010_00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59639"/>
            <a:ext cx="2304256" cy="262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7468"/>
            <a:ext cx="2448272" cy="262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98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4176464"/>
          </a:xfrm>
        </p:spPr>
        <p:txBody>
          <a:bodyPr>
            <a:normAutofit lnSpcReduction="10000"/>
          </a:bodyPr>
          <a:lstStyle/>
          <a:p>
            <a:pPr algn="just"/>
            <a:r>
              <a:rPr lang="it-IT" dirty="0">
                <a:latin typeface="Times New Roman"/>
              </a:rPr>
              <a:t> </a:t>
            </a:r>
            <a:r>
              <a:rPr lang="it-IT" sz="2400" dirty="0">
                <a:latin typeface="Times New Roman"/>
              </a:rPr>
              <a:t>Della </a:t>
            </a:r>
            <a:r>
              <a:rPr lang="it-IT" sz="2400" dirty="0">
                <a:solidFill>
                  <a:srgbClr val="FF0000"/>
                </a:solidFill>
                <a:latin typeface="Times New Roman"/>
              </a:rPr>
              <a:t>struttura settecentesca</a:t>
            </a:r>
            <a:r>
              <a:rPr lang="it-IT" sz="2400" dirty="0">
                <a:latin typeface="Times New Roman"/>
              </a:rPr>
              <a:t>, comprensiva di due altari laterali e di una ricca maglia architettonico-decorativa consistente in paraste e rilievi in stucco, che si dipanava nell’area dell’abside e della navata in corrispondenza delle pareti perimetrali, rimangono tracce indirette a causa di una serie di </a:t>
            </a:r>
            <a:r>
              <a:rPr lang="it-IT" sz="2400" dirty="0">
                <a:solidFill>
                  <a:srgbClr val="FF0000"/>
                </a:solidFill>
                <a:latin typeface="Times New Roman"/>
              </a:rPr>
              <a:t>restauri di ripristino eseguiti nel 1954</a:t>
            </a:r>
            <a:r>
              <a:rPr lang="it-IT" sz="2400" dirty="0">
                <a:latin typeface="Times New Roman"/>
              </a:rPr>
              <a:t>. Nel corso di tali interventi, che tra l’altro hanno ricondotto le coperture alla tipologia delle capriate in sostituzione del soffitto piano a cassettoni, sono stati riportati alla luce gli affreschi quattrocenteschi che decorano l’abside e il catino sovrastante, di tema cristologico, rispettivamente una </a:t>
            </a:r>
            <a:r>
              <a:rPr lang="it-IT" sz="2400" i="1" dirty="0">
                <a:latin typeface="Times New Roman"/>
              </a:rPr>
              <a:t>Crocifissione e santi </a:t>
            </a:r>
            <a:r>
              <a:rPr lang="it-IT" sz="2400" dirty="0">
                <a:latin typeface="Times New Roman"/>
              </a:rPr>
              <a:t>e </a:t>
            </a:r>
            <a:r>
              <a:rPr lang="it-IT" sz="2400" i="1" dirty="0" smtClean="0">
                <a:latin typeface="Times New Roman"/>
              </a:rPr>
              <a:t>Cristo </a:t>
            </a:r>
            <a:r>
              <a:rPr lang="it-IT" sz="2400" i="1" dirty="0">
                <a:latin typeface="Times New Roman"/>
              </a:rPr>
              <a:t>benedicente tra angeli. </a:t>
            </a:r>
            <a:endParaRPr lang="it-IT" sz="2400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04392"/>
          </a:xfrm>
        </p:spPr>
        <p:txBody>
          <a:bodyPr>
            <a:normAutofit/>
          </a:bodyPr>
          <a:lstStyle/>
          <a:p>
            <a:pPr algn="ctr"/>
            <a:r>
              <a:rPr lang="it-IT" sz="3600" dirty="0" smtClean="0">
                <a:solidFill>
                  <a:srgbClr val="FF0000"/>
                </a:solidFill>
                <a:effectLst/>
              </a:rPr>
              <a:t/>
            </a:r>
            <a:br>
              <a:rPr lang="it-IT" sz="3600" dirty="0" smtClean="0">
                <a:solidFill>
                  <a:srgbClr val="FF0000"/>
                </a:solidFill>
                <a:effectLst/>
              </a:rPr>
            </a:br>
            <a:r>
              <a:rPr lang="it-IT" sz="3600" dirty="0" smtClean="0">
                <a:solidFill>
                  <a:srgbClr val="FF0000"/>
                </a:solidFill>
                <a:effectLst/>
              </a:rPr>
              <a:t>     </a:t>
            </a:r>
            <a:r>
              <a:rPr lang="it-IT" sz="3200" dirty="0" smtClean="0">
                <a:solidFill>
                  <a:srgbClr val="C00000"/>
                </a:solidFill>
                <a:effectLst/>
              </a:rPr>
              <a:t>Vicende costruttive </a:t>
            </a:r>
            <a:endParaRPr lang="it-IT" sz="3200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40379"/>
            <a:ext cx="1440160" cy="1720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088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556792"/>
            <a:ext cx="4690864" cy="5040560"/>
          </a:xfrm>
        </p:spPr>
        <p:txBody>
          <a:bodyPr/>
          <a:lstStyle/>
          <a:p>
            <a:r>
              <a:rPr lang="it-IT" sz="2000" dirty="0" smtClean="0"/>
              <a:t>Gli affreschi dell’abside, di gusto ritardatario ancora caratterizzato da moduli formali tardo-gotici, sono ascrivibili ad un artista anonimo di formazione laziale del XV secolo. </a:t>
            </a:r>
          </a:p>
          <a:p>
            <a:r>
              <a:rPr lang="it-IT" sz="2000" dirty="0" smtClean="0"/>
              <a:t>Consistono nei lacerti di una </a:t>
            </a:r>
            <a:r>
              <a:rPr lang="it-IT" sz="2000" i="1" dirty="0" smtClean="0"/>
              <a:t>Crocifissione, con la Madonna e santi</a:t>
            </a:r>
            <a:r>
              <a:rPr lang="it-IT" sz="2000" dirty="0" smtClean="0"/>
              <a:t>, nel registro inferiore. Nel catino absidale, </a:t>
            </a:r>
            <a:r>
              <a:rPr lang="it-IT" sz="2000" i="1" dirty="0" smtClean="0"/>
              <a:t>Cristo benedicente tra angeli, </a:t>
            </a:r>
            <a:r>
              <a:rPr lang="it-IT" sz="2000" dirty="0" smtClean="0"/>
              <a:t>all’interno di una mandorla, che cita la </a:t>
            </a:r>
            <a:r>
              <a:rPr lang="el-GR" sz="2000" dirty="0" smtClean="0"/>
              <a:t>Παρουσία</a:t>
            </a:r>
            <a:r>
              <a:rPr lang="it-IT" sz="2000" dirty="0" smtClean="0"/>
              <a:t>, costituisce un’iconografia apocalittica.</a:t>
            </a:r>
            <a:endParaRPr lang="it-IT" sz="2000" i="1" dirty="0" smtClean="0"/>
          </a:p>
          <a:p>
            <a:pPr marL="0" indent="0">
              <a:buNone/>
            </a:pPr>
            <a:endParaRPr lang="it-IT" i="1" dirty="0" smtClean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>
            <a:normAutofit/>
          </a:bodyPr>
          <a:lstStyle/>
          <a:p>
            <a:pPr algn="ctr"/>
            <a:r>
              <a:rPr lang="it-IT" sz="3200" dirty="0" smtClean="0">
                <a:solidFill>
                  <a:srgbClr val="FF0000"/>
                </a:solidFill>
              </a:rPr>
              <a:t>Gli affreschi dell’abside</a:t>
            </a:r>
            <a:endParaRPr lang="it-IT" sz="32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Utente\Desktop\Santa Maria della Provvidenza\email-7.view_.related.php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1412776"/>
            <a:ext cx="338437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20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it-IT" sz="1600" dirty="0" smtClean="0">
                <a:solidFill>
                  <a:srgbClr val="FF0000"/>
                </a:solidFill>
              </a:rPr>
              <a:t>                                                                                                                  </a:t>
            </a:r>
            <a:r>
              <a:rPr lang="it-IT" sz="1600" dirty="0" err="1" smtClean="0">
                <a:solidFill>
                  <a:srgbClr val="FF0000"/>
                </a:solidFill>
              </a:rPr>
              <a:t>Beatto</a:t>
            </a:r>
            <a:r>
              <a:rPr lang="it-IT" sz="1600" dirty="0" smtClean="0">
                <a:solidFill>
                  <a:srgbClr val="FF0000"/>
                </a:solidFill>
              </a:rPr>
              <a:t> Angelico, </a:t>
            </a:r>
            <a:r>
              <a:rPr lang="it-IT" sz="1600" i="1" dirty="0" smtClean="0">
                <a:solidFill>
                  <a:srgbClr val="FF0000"/>
                </a:solidFill>
              </a:rPr>
              <a:t>Cristo giudice</a:t>
            </a:r>
            <a:r>
              <a:rPr lang="it-IT" sz="1600" dirty="0" smtClean="0">
                <a:solidFill>
                  <a:srgbClr val="FF0000"/>
                </a:solidFill>
              </a:rPr>
              <a:t>, Orvieto, </a:t>
            </a:r>
            <a:br>
              <a:rPr lang="it-IT" sz="1600" dirty="0" smtClean="0">
                <a:solidFill>
                  <a:srgbClr val="FF0000"/>
                </a:solidFill>
              </a:rPr>
            </a:br>
            <a:r>
              <a:rPr lang="it-IT" sz="1600" dirty="0">
                <a:solidFill>
                  <a:srgbClr val="FF0000"/>
                </a:solidFill>
              </a:rPr>
              <a:t> </a:t>
            </a:r>
            <a:r>
              <a:rPr lang="it-IT" sz="1600" dirty="0" smtClean="0">
                <a:solidFill>
                  <a:srgbClr val="FF0000"/>
                </a:solidFill>
              </a:rPr>
              <a:t>                                                                                                                  Cappella di San Brizio</a:t>
            </a:r>
            <a:br>
              <a:rPr lang="it-IT" sz="1600" dirty="0" smtClean="0">
                <a:solidFill>
                  <a:srgbClr val="FF0000"/>
                </a:solidFill>
              </a:rPr>
            </a:br>
            <a:r>
              <a:rPr lang="it-IT" sz="1600" dirty="0" smtClean="0">
                <a:solidFill>
                  <a:srgbClr val="FF0000"/>
                </a:solidFill>
              </a:rPr>
              <a:t>Maestro di Anagni, Cristo giudice,                        </a:t>
            </a:r>
            <a:br>
              <a:rPr lang="it-IT" sz="1600" dirty="0" smtClean="0">
                <a:solidFill>
                  <a:srgbClr val="FF0000"/>
                </a:solidFill>
              </a:rPr>
            </a:br>
            <a:r>
              <a:rPr lang="it-IT" sz="1600" dirty="0" smtClean="0">
                <a:solidFill>
                  <a:srgbClr val="FF0000"/>
                </a:solidFill>
              </a:rPr>
              <a:t>Anagni, cripta della cattedrale, XII-XIII sec.</a:t>
            </a:r>
            <a:endParaRPr lang="it-IT" sz="16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35583"/>
            <a:ext cx="3176587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714375"/>
            <a:ext cx="3804805" cy="5018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023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rta">
  <a:themeElements>
    <a:clrScheme name="Carta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arta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rta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710</TotalTime>
  <Words>830</Words>
  <Application>Microsoft Office PowerPoint</Application>
  <PresentationFormat>Presentazione su schermo (4:3)</PresentationFormat>
  <Paragraphs>64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0" baseType="lpstr">
      <vt:lpstr>Carta</vt:lpstr>
      <vt:lpstr>   Comune di Ronciglione Centro Ricerche e Studi Ronciglione 9 Aprile 2016 Conferenza      La Chiesa di Santa Maria della Provvidenza  a Ronciglione: vicende architettoniche e decorative  </vt:lpstr>
      <vt:lpstr>Ronciglione in età medievale e moderna</vt:lpstr>
      <vt:lpstr>L’abitato di Ronciglione nel Catasto unitario</vt:lpstr>
      <vt:lpstr>Vicende costruttive</vt:lpstr>
      <vt:lpstr>Vicende costruttive</vt:lpstr>
      <vt:lpstr>                           La nuova intitolazione</vt:lpstr>
      <vt:lpstr>      Vicende costruttive </vt:lpstr>
      <vt:lpstr>Gli affreschi dell’abside</vt:lpstr>
      <vt:lpstr>                                                                                                                  Beatto Angelico, Cristo giudice, Orvieto,                                                                                                                     Cappella di San Brizio Maestro di Anagni, Cristo giudice,                         Anagni, cripta della cattedrale, XII-XIII sec.</vt:lpstr>
      <vt:lpstr>    Il sistema costruttivo romanico porta urbica-chiesa-torre campanaria  Porta  Pentama, abside, torre campanaria                      Porta Romana, torre campanaria ,                                                                                                                        abside coincidente con le mura urbiche         Ronciglione, chiesa di Santa Maria della Provvidenza                        Viterbo, chiesa di San Sisto </vt:lpstr>
      <vt:lpstr>  Il sistema costruttivo  romanico                   Viterbo, Porta del Carmine             Viterbo, Porta di Valle e chiesa di Santa Maria                                                                  della Palomba</vt:lpstr>
      <vt:lpstr>Il sistema costruttivo romanico porta urbica-torre            Capranica, Porta del Ponte  e torre dell’orologio XII-XVIII secolo</vt:lpstr>
      <vt:lpstr>     Tuscania, chiese di Santa Maria Maggiore  e di  San Pietro  </vt:lpstr>
      <vt:lpstr>         Porta Pentama </vt:lpstr>
      <vt:lpstr>                                  La torre campanaria</vt:lpstr>
      <vt:lpstr>  La torre campanaria   particolari decorativi</vt:lpstr>
      <vt:lpstr> Ronciglione e i pittori del Grand Tour, William Turner (1775-1851)                                                                 William Turner, Veduta di Roma, 1818-1819      William Turner, Autoritratto, 1798,                                                                                             WilliamTurner, Spoleto, ponte delle torri , 1828-1829</vt:lpstr>
      <vt:lpstr>Ronciglione  nell’opera degli artisti del Grand Tour William Turner il terzo viaggio in Italia (1828-1829)            William Turner, Veduta di Ronciglione con la chiesa di Santa Maria della Provvidenza, grafite su carta, Londra, Tate Gallery </vt:lpstr>
      <vt:lpstr>Ronciglione nell’opera  degli artisti del Grand Tour William Turner  il terzo viaggio in Italia (1828-1829)         W. Turner, Veduta di Ronciglione, 1828-1829, grafite su carta, Londra, Tate Gallery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win7</cp:lastModifiedBy>
  <cp:revision>104</cp:revision>
  <dcterms:created xsi:type="dcterms:W3CDTF">2016-03-29T18:02:05Z</dcterms:created>
  <dcterms:modified xsi:type="dcterms:W3CDTF">2016-04-09T18:07:03Z</dcterms:modified>
</cp:coreProperties>
</file>